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259" r:id="rId3"/>
    <p:sldId id="344" r:id="rId4"/>
    <p:sldId id="364" r:id="rId5"/>
    <p:sldId id="345" r:id="rId6"/>
    <p:sldId id="323" r:id="rId7"/>
    <p:sldId id="325" r:id="rId8"/>
    <p:sldId id="346" r:id="rId9"/>
    <p:sldId id="348" r:id="rId10"/>
    <p:sldId id="375" r:id="rId11"/>
    <p:sldId id="376" r:id="rId12"/>
    <p:sldId id="377" r:id="rId13"/>
    <p:sldId id="379" r:id="rId14"/>
    <p:sldId id="380" r:id="rId15"/>
    <p:sldId id="381" r:id="rId16"/>
    <p:sldId id="384" r:id="rId17"/>
    <p:sldId id="382" r:id="rId18"/>
    <p:sldId id="385" r:id="rId19"/>
    <p:sldId id="386" r:id="rId20"/>
    <p:sldId id="387" r:id="rId21"/>
    <p:sldId id="361" r:id="rId22"/>
    <p:sldId id="365" r:id="rId23"/>
    <p:sldId id="367" r:id="rId24"/>
    <p:sldId id="368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文涛" initials="张文涛" lastIdx="1" clrIdx="0">
    <p:extLst>
      <p:ext uri="{19B8F6BF-5375-455C-9EA6-DF929625EA0E}">
        <p15:presenceInfo xmlns:p15="http://schemas.microsoft.com/office/powerpoint/2012/main" userId="99fa8a706204a55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72" autoAdjust="0"/>
    <p:restoredTop sz="87584" autoAdjust="0"/>
  </p:normalViewPr>
  <p:slideViewPr>
    <p:cSldViewPr snapToGrid="0">
      <p:cViewPr varScale="1">
        <p:scale>
          <a:sx n="62" d="100"/>
          <a:sy n="62" d="100"/>
        </p:scale>
        <p:origin x="9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995871-9534-4945-8AEA-F4CD39B8C31C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B0F53-B51A-4384-8FA1-D67E79500B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376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0F53-B51A-4384-8FA1-D67E79500B9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4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0F53-B51A-4384-8FA1-D67E79500B9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0008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0F53-B51A-4384-8FA1-D67E79500B9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69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0F53-B51A-4384-8FA1-D67E79500B9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018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0F53-B51A-4384-8FA1-D67E79500B9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6489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0F53-B51A-4384-8FA1-D67E79500B9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516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0F53-B51A-4384-8FA1-D67E79500B9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7629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0F53-B51A-4384-8FA1-D67E79500B9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98928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0F53-B51A-4384-8FA1-D67E79500B9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635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0F53-B51A-4384-8FA1-D67E79500B9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364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0F53-B51A-4384-8FA1-D67E79500B9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241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0F53-B51A-4384-8FA1-D67E79500B9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29876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0F53-B51A-4384-8FA1-D67E79500B9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1583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0F53-B51A-4384-8FA1-D67E79500B9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7930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0F53-B51A-4384-8FA1-D67E79500B9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3821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0F53-B51A-4384-8FA1-D67E79500B9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51904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0F53-B51A-4384-8FA1-D67E79500B9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360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0F53-B51A-4384-8FA1-D67E79500B9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656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0F53-B51A-4384-8FA1-D67E79500B9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665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0F53-B51A-4384-8FA1-D67E79500B9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1144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0F53-B51A-4384-8FA1-D67E79500B9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938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0F53-B51A-4384-8FA1-D67E79500B9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808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0F53-B51A-4384-8FA1-D67E79500B9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018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0F53-B51A-4384-8FA1-D67E79500B9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689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FF8C1-F2AF-4686-9674-648346C2B968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55B5F-4ED8-45F3-96B1-2FDAAFD5AC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716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FF8C1-F2AF-4686-9674-648346C2B968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55B5F-4ED8-45F3-96B1-2FDAAFD5AC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954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FF8C1-F2AF-4686-9674-648346C2B968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55B5F-4ED8-45F3-96B1-2FDAAFD5AC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564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FF8C1-F2AF-4686-9674-648346C2B968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55B5F-4ED8-45F3-96B1-2FDAAFD5AC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465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FF8C1-F2AF-4686-9674-648346C2B968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55B5F-4ED8-45F3-96B1-2FDAAFD5AC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2962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FF8C1-F2AF-4686-9674-648346C2B968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55B5F-4ED8-45F3-96B1-2FDAAFD5AC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75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FF8C1-F2AF-4686-9674-648346C2B968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55B5F-4ED8-45F3-96B1-2FDAAFD5AC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567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FF8C1-F2AF-4686-9674-648346C2B968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55B5F-4ED8-45F3-96B1-2FDAAFD5AC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898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FF8C1-F2AF-4686-9674-648346C2B968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55B5F-4ED8-45F3-96B1-2FDAAFD5AC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3001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FF8C1-F2AF-4686-9674-648346C2B968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55B5F-4ED8-45F3-96B1-2FDAAFD5AC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429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FF8C1-F2AF-4686-9674-648346C2B968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55B5F-4ED8-45F3-96B1-2FDAAFD5AC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9707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FF8C1-F2AF-4686-9674-648346C2B968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55B5F-4ED8-45F3-96B1-2FDAAFD5AC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006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0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e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e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e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文本框 58"/>
          <p:cNvSpPr txBox="1">
            <a:spLocks noChangeArrowheads="1"/>
          </p:cNvSpPr>
          <p:nvPr/>
        </p:nvSpPr>
        <p:spPr bwMode="auto">
          <a:xfrm>
            <a:off x="1602691" y="2668013"/>
            <a:ext cx="898661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 smtClean="0">
                <a:solidFill>
                  <a:schemeClr val="tx1"/>
                </a:solidFill>
                <a:latin typeface="Candara" panose="020E0502030303020204" pitchFamily="34" charset="0"/>
                <a:ea typeface="微软雅黑" panose="020B0503020204020204" pitchFamily="34" charset="-122"/>
              </a:rPr>
              <a:t>An introduction to unbalanced data classification</a:t>
            </a:r>
            <a:endParaRPr lang="en-US" altLang="zh-CN" sz="3200" b="1" dirty="0">
              <a:solidFill>
                <a:schemeClr val="tx1"/>
              </a:solidFill>
              <a:latin typeface="Candara" panose="020E0502030303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057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3252788"/>
            <a:ext cx="101917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文本框 59"/>
          <p:cNvSpPr txBox="1">
            <a:spLocks noChangeArrowheads="1"/>
          </p:cNvSpPr>
          <p:nvPr/>
        </p:nvSpPr>
        <p:spPr bwMode="auto">
          <a:xfrm>
            <a:off x="9458564" y="4934527"/>
            <a:ext cx="427590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dirty="0" smtClean="0">
                <a:latin typeface="汉仪劲楷简" panose="00020600040101010101" pitchFamily="18" charset="-122"/>
                <a:ea typeface="汉仪劲楷简" panose="00020600040101010101" pitchFamily="18" charset="-122"/>
              </a:rPr>
              <a:t>2018.11.19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dirty="0" smtClean="0">
                <a:latin typeface="汉仪劲楷简" panose="00020600040101010101" pitchFamily="18" charset="-122"/>
                <a:ea typeface="汉仪劲楷简" panose="00020600040101010101" pitchFamily="18" charset="-122"/>
              </a:rPr>
              <a:t>张文涛</a:t>
            </a:r>
            <a:endParaRPr lang="zh-CN" altLang="en-US" sz="2000" dirty="0">
              <a:latin typeface="汉仪劲楷简" panose="00020600040101010101" pitchFamily="18" charset="-122"/>
              <a:ea typeface="汉仪劲楷简" panose="00020600040101010101" pitchFamily="18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0277754" y="498689"/>
            <a:ext cx="1709330" cy="958151"/>
            <a:chOff x="10264691" y="436206"/>
            <a:chExt cx="1709330" cy="958151"/>
          </a:xfrm>
        </p:grpSpPr>
        <p:sp>
          <p:nvSpPr>
            <p:cNvPr id="6" name="文本框 5"/>
            <p:cNvSpPr txBox="1"/>
            <p:nvPr/>
          </p:nvSpPr>
          <p:spPr>
            <a:xfrm>
              <a:off x="10264691" y="819844"/>
              <a:ext cx="1709330" cy="57451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Peking </a:t>
              </a:r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University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1669" y="436206"/>
              <a:ext cx="595373" cy="599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776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74638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Over sampling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4625" y="895054"/>
            <a:ext cx="6811119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 smtClean="0"/>
              <a:t>Random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 smtClean="0"/>
              <a:t>Smote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Borderline </a:t>
            </a:r>
            <a:r>
              <a:rPr lang="en-US" altLang="zh-CN" sz="2400" dirty="0" smtClean="0"/>
              <a:t>SMOTE-1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Borderline </a:t>
            </a:r>
            <a:r>
              <a:rPr lang="en-US" altLang="zh-CN" sz="2400" dirty="0" smtClean="0"/>
              <a:t>SMOTE-2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 smtClean="0"/>
              <a:t>SMOTE + </a:t>
            </a:r>
            <a:r>
              <a:rPr lang="en-US" altLang="zh-CN" sz="2400" dirty="0" err="1" smtClean="0"/>
              <a:t>Tomek</a:t>
            </a:r>
            <a:r>
              <a:rPr lang="en-US" altLang="zh-CN" sz="2400" dirty="0" smtClean="0"/>
              <a:t> links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 smtClean="0"/>
              <a:t>SMOTE+KNN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/>
          </a:p>
          <a:p>
            <a:pPr lvl="1">
              <a:lnSpc>
                <a:spcPct val="150000"/>
              </a:lnSpc>
            </a:pPr>
            <a:endParaRPr lang="en-US" altLang="zh-CN" sz="2400" dirty="0"/>
          </a:p>
        </p:txBody>
      </p:sp>
      <p:sp>
        <p:nvSpPr>
          <p:cNvPr id="5" name="AutoShape 2" descr="https://mmbiz.qpic.cn/mmbiz_png/BrrIn2pJxcrWGqKMuu1J865nlicAvEVAnAuh5hdvN530qdxYLCFV7mdB0rqSVHHsC2ibAeozvY78yVY7Ph6pNzNA/640?wx_fmt=png&amp;tp=webp&amp;wxfrom=5&amp;wx_lazy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https://mmbiz.qpic.cn/mmbiz_png/BrrIn2pJxcrWGqKMuu1J865nlicAvEVAnAuh5hdvN530qdxYLCFV7mdB0rqSVHHsC2ibAeozvY78yVY7Ph6pNzNA/640?wx_fmt=png&amp;tp=webp&amp;wxfrom=5&amp;wx_lazy=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0277754" y="479639"/>
            <a:ext cx="1709330" cy="958151"/>
            <a:chOff x="10264691" y="436206"/>
            <a:chExt cx="1709330" cy="958151"/>
          </a:xfrm>
        </p:grpSpPr>
        <p:sp>
          <p:nvSpPr>
            <p:cNvPr id="9" name="文本框 8"/>
            <p:cNvSpPr txBox="1"/>
            <p:nvPr/>
          </p:nvSpPr>
          <p:spPr>
            <a:xfrm>
              <a:off x="10264691" y="819844"/>
              <a:ext cx="1709330" cy="57451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Peking </a:t>
              </a:r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University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1669" y="436206"/>
              <a:ext cx="595373" cy="599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731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44285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Cost-sensitive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" name="AutoShape 2" descr="https://mmbiz.qpic.cn/mmbiz_png/BrrIn2pJxcrWGqKMuu1J865nlicAvEVAnypKfu0YAXMT5qdKyWG6LIn5AQUNAGr2d8BzM7feer6kqoib0LOfIicSA/640?wx_fmt=png&amp;tp=webp&amp;wxfrom=5&amp;wx_lazy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74625" y="652463"/>
            <a:ext cx="10413302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 smtClean="0"/>
              <a:t>Definition</a:t>
            </a:r>
          </a:p>
        </p:txBody>
      </p:sp>
      <p:sp>
        <p:nvSpPr>
          <p:cNvPr id="4" name="AutoShape 2" descr="è¿éåå¾çæè¿°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363" y="1416160"/>
            <a:ext cx="8590442" cy="17716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0315" y="3838723"/>
            <a:ext cx="5824537" cy="74482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12775" y="3282434"/>
            <a:ext cx="28171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The expected cost</a:t>
            </a:r>
            <a:r>
              <a:rPr lang="zh-CN" altLang="en-US" sz="2400" dirty="0"/>
              <a:t>：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12775" y="4583549"/>
                <a:ext cx="97409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 smtClean="0"/>
                  <a:t>The classifier </a:t>
                </a:r>
                <a:r>
                  <a:rPr lang="en-US" altLang="zh-CN" sz="2400" dirty="0"/>
                  <a:t>will classify an instance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400" dirty="0" smtClean="0"/>
                  <a:t> </a:t>
                </a:r>
                <a:r>
                  <a:rPr lang="en-US" altLang="zh-CN" sz="2400" dirty="0"/>
                  <a:t>into positive class if and only if:</a:t>
                </a: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75" y="4583549"/>
                <a:ext cx="9740900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1002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5920" y="5450429"/>
            <a:ext cx="8273328" cy="434235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0277754" y="479639"/>
            <a:ext cx="1709330" cy="958151"/>
            <a:chOff x="10264691" y="436206"/>
            <a:chExt cx="1709330" cy="958151"/>
          </a:xfrm>
        </p:grpSpPr>
        <p:sp>
          <p:nvSpPr>
            <p:cNvPr id="13" name="文本框 12"/>
            <p:cNvSpPr txBox="1"/>
            <p:nvPr/>
          </p:nvSpPr>
          <p:spPr>
            <a:xfrm>
              <a:off x="10264691" y="819844"/>
              <a:ext cx="1709330" cy="57451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Peking </a:t>
              </a:r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University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1669" y="436206"/>
              <a:ext cx="595373" cy="599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846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65100" y="204049"/>
            <a:ext cx="44285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Cost-sensitive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" name="AutoShape 2" descr="https://mmbiz.qpic.cn/mmbiz_png/BrrIn2pJxcrWGqKMuu1J865nlicAvEVAnypKfu0YAXMT5qdKyWG6LIn5AQUNAGr2d8BzM7feer6kqoib0LOfIicSA/640?wx_fmt=png&amp;tp=webp&amp;wxfrom=5&amp;wx_lazy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38363" y="567290"/>
            <a:ext cx="10413302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Direct methods</a:t>
            </a:r>
          </a:p>
        </p:txBody>
      </p:sp>
      <p:sp>
        <p:nvSpPr>
          <p:cNvPr id="4" name="AutoShape 2" descr="è¿éåå¾çæè¿°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82337" y="928542"/>
            <a:ext cx="803521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ICET </a:t>
            </a:r>
            <a:r>
              <a:rPr lang="en-US" altLang="zh-CN" sz="2400" dirty="0" smtClean="0"/>
              <a:t>(Journal </a:t>
            </a:r>
            <a:r>
              <a:rPr lang="en-US" altLang="zh-CN" sz="2400" dirty="0"/>
              <a:t>of artificial intelligence research, </a:t>
            </a:r>
            <a:r>
              <a:rPr lang="en-US" altLang="zh-CN" sz="2400" dirty="0" err="1"/>
              <a:t>Turney</a:t>
            </a:r>
            <a:r>
              <a:rPr lang="en-US" altLang="zh-CN" sz="2400" dirty="0"/>
              <a:t>, 1995</a:t>
            </a:r>
            <a:r>
              <a:rPr lang="en-US" altLang="zh-CN" sz="2400" dirty="0" smtClean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Cost-</a:t>
            </a:r>
            <a:r>
              <a:rPr lang="en-US" altLang="zh-CN" sz="2400" dirty="0" err="1"/>
              <a:t>senstive</a:t>
            </a:r>
            <a:r>
              <a:rPr lang="en-US" altLang="zh-CN" sz="2400" dirty="0"/>
              <a:t> decision trees (AAAI, Zhou, Z. </a:t>
            </a:r>
            <a:r>
              <a:rPr lang="en-US" altLang="zh-CN" sz="2400" dirty="0" smtClean="0"/>
              <a:t>H, 2006)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  <p:sp>
        <p:nvSpPr>
          <p:cNvPr id="14" name="矩形 13"/>
          <p:cNvSpPr/>
          <p:nvPr/>
        </p:nvSpPr>
        <p:spPr>
          <a:xfrm>
            <a:off x="138363" y="1909130"/>
            <a:ext cx="10413302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Meta-learning</a:t>
            </a:r>
          </a:p>
        </p:txBody>
      </p:sp>
      <p:sp>
        <p:nvSpPr>
          <p:cNvPr id="15" name="矩形 14"/>
          <p:cNvSpPr/>
          <p:nvPr/>
        </p:nvSpPr>
        <p:spPr>
          <a:xfrm>
            <a:off x="382337" y="2333328"/>
            <a:ext cx="8571962" cy="5262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/>
              <a:t>Thresholding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/>
              <a:t>MetaCost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(</a:t>
            </a:r>
            <a:r>
              <a:rPr lang="en-US" altLang="zh-CN" sz="2400" dirty="0"/>
              <a:t>SIGKDD, </a:t>
            </a:r>
            <a:r>
              <a:rPr lang="en-US" altLang="zh-CN" sz="2400" dirty="0" err="1"/>
              <a:t>Domingos</a:t>
            </a:r>
            <a:r>
              <a:rPr lang="en-US" altLang="zh-CN" sz="2400" dirty="0"/>
              <a:t>, </a:t>
            </a:r>
            <a:r>
              <a:rPr lang="en-US" altLang="zh-CN" sz="2400" dirty="0" smtClean="0"/>
              <a:t>1999</a:t>
            </a:r>
            <a:r>
              <a:rPr lang="en-US" altLang="zh-CN" sz="2400" dirty="0"/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Cost Sensitive Classifier (CSC in short) (Witten &amp; Frank, 2005)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Cost-sensitive </a:t>
            </a:r>
            <a:r>
              <a:rPr lang="en-US" altLang="zh-CN" sz="2400" dirty="0"/>
              <a:t>naïve Bayes </a:t>
            </a:r>
            <a:r>
              <a:rPr lang="en-US" altLang="zh-CN" sz="2400" dirty="0" smtClean="0"/>
              <a:t>(Chai et al, </a:t>
            </a:r>
            <a:r>
              <a:rPr lang="en-US" altLang="zh-CN" sz="2400" dirty="0"/>
              <a:t>2004)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Empirical </a:t>
            </a:r>
            <a:r>
              <a:rPr lang="en-US" altLang="zh-CN" sz="2400" dirty="0"/>
              <a:t>Thresholding </a:t>
            </a:r>
            <a:r>
              <a:rPr lang="en-US" altLang="zh-CN" sz="2400" dirty="0" smtClean="0"/>
              <a:t>(ET in short) (Sheng and Ling, </a:t>
            </a:r>
            <a:r>
              <a:rPr lang="en-US" altLang="zh-CN" sz="2400" dirty="0"/>
              <a:t>2006</a:t>
            </a:r>
            <a:r>
              <a:rPr lang="en-US" altLang="zh-CN" sz="2400" dirty="0" smtClean="0"/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Sampling</a:t>
            </a:r>
            <a:endParaRPr lang="en-US" altLang="zh-CN" sz="2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altLang="zh-CN" sz="2400" dirty="0" smtClean="0"/>
              <a:t>Costing (Zadrozny et al., </a:t>
            </a:r>
            <a:r>
              <a:rPr lang="it-IT" altLang="zh-CN" sz="2400" dirty="0"/>
              <a:t>2003)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Weighting (Ting, </a:t>
            </a:r>
            <a:r>
              <a:rPr lang="en-US" altLang="zh-CN" sz="2400" dirty="0"/>
              <a:t>1998)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  <p:grpSp>
        <p:nvGrpSpPr>
          <p:cNvPr id="10" name="组合 9"/>
          <p:cNvGrpSpPr/>
          <p:nvPr/>
        </p:nvGrpSpPr>
        <p:grpSpPr>
          <a:xfrm>
            <a:off x="10277754" y="479639"/>
            <a:ext cx="1709330" cy="958151"/>
            <a:chOff x="10264691" y="436206"/>
            <a:chExt cx="1709330" cy="958151"/>
          </a:xfrm>
        </p:grpSpPr>
        <p:sp>
          <p:nvSpPr>
            <p:cNvPr id="12" name="文本框 11"/>
            <p:cNvSpPr txBox="1"/>
            <p:nvPr/>
          </p:nvSpPr>
          <p:spPr>
            <a:xfrm>
              <a:off x="10264691" y="819844"/>
              <a:ext cx="1709330" cy="57451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Peking </a:t>
              </a:r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University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1669" y="436206"/>
              <a:ext cx="595373" cy="599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103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65100" y="204049"/>
            <a:ext cx="44285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Cost-sensitive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" name="AutoShape 2" descr="https://mmbiz.qpic.cn/mmbiz_png/BrrIn2pJxcrWGqKMuu1J865nlicAvEVAnypKfu0YAXMT5qdKyWG6LIn5AQUNAGr2d8BzM7feer6kqoib0LOfIicSA/640?wx_fmt=png&amp;tp=webp&amp;wxfrom=5&amp;wx_lazy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65100" y="735472"/>
            <a:ext cx="10413302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 smtClean="0"/>
              <a:t>Meta-cost</a:t>
            </a:r>
            <a:endParaRPr lang="en-US" altLang="zh-CN" sz="2400" b="1" dirty="0"/>
          </a:p>
        </p:txBody>
      </p:sp>
      <p:sp>
        <p:nvSpPr>
          <p:cNvPr id="4" name="AutoShape 2" descr="è¿éåå¾çæè¿°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75" y="1742232"/>
            <a:ext cx="5429250" cy="3857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185" y="761158"/>
            <a:ext cx="552450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8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65100" y="204049"/>
            <a:ext cx="44285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Outlier detection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" name="AutoShape 2" descr="https://mmbiz.qpic.cn/mmbiz_png/BrrIn2pJxcrWGqKMuu1J865nlicAvEVAnypKfu0YAXMT5qdKyWG6LIn5AQUNAGr2d8BzM7feer6kqoib0LOfIicSA/640?wx_fmt=png&amp;tp=webp&amp;wxfrom=5&amp;wx_lazy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65100" y="735472"/>
            <a:ext cx="10413302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 smtClean="0"/>
              <a:t>Definition</a:t>
            </a:r>
            <a:endParaRPr lang="en-US" altLang="zh-CN" sz="2400" b="1" dirty="0"/>
          </a:p>
        </p:txBody>
      </p:sp>
      <p:sp>
        <p:nvSpPr>
          <p:cNvPr id="4" name="AutoShape 2" descr="è¿éåå¾çæè¿°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12775" y="1394302"/>
            <a:ext cx="107156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An outlier is an observation which deviates so much from the </a:t>
            </a:r>
            <a:r>
              <a:rPr lang="en-US" altLang="zh-CN" sz="2400" dirty="0" smtClean="0"/>
              <a:t>other observations </a:t>
            </a:r>
            <a:r>
              <a:rPr lang="en-US" altLang="zh-CN" sz="2400" dirty="0"/>
              <a:t>as to arouse suspicions that it was generated by a </a:t>
            </a:r>
            <a:r>
              <a:rPr lang="en-US" altLang="zh-CN" sz="2400" dirty="0" smtClean="0"/>
              <a:t>different mechanism</a:t>
            </a:r>
            <a:r>
              <a:rPr lang="en-US" altLang="zh-CN" sz="2400" dirty="0"/>
              <a:t>.</a:t>
            </a:r>
            <a:endParaRPr lang="zh-CN" altLang="en-US" sz="2400" dirty="0"/>
          </a:p>
        </p:txBody>
      </p:sp>
      <p:pic>
        <p:nvPicPr>
          <p:cNvPr id="1028" name="Picture 4" descr="https://www.mathopenref.com/images/outlier/grap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863" y="2714625"/>
            <a:ext cx="5711746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10277754" y="479639"/>
            <a:ext cx="1709330" cy="958151"/>
            <a:chOff x="10264691" y="436206"/>
            <a:chExt cx="1709330" cy="958151"/>
          </a:xfrm>
        </p:grpSpPr>
        <p:sp>
          <p:nvSpPr>
            <p:cNvPr id="10" name="文本框 9"/>
            <p:cNvSpPr txBox="1"/>
            <p:nvPr/>
          </p:nvSpPr>
          <p:spPr>
            <a:xfrm>
              <a:off x="10264691" y="819844"/>
              <a:ext cx="1709330" cy="57451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Peking </a:t>
              </a:r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University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1669" y="436206"/>
              <a:ext cx="595373" cy="599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681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65100" y="204049"/>
            <a:ext cx="44285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Outlier detection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" name="AutoShape 2" descr="https://mmbiz.qpic.cn/mmbiz_png/BrrIn2pJxcrWGqKMuu1J865nlicAvEVAnypKfu0YAXMT5qdKyWG6LIn5AQUNAGr2d8BzM7feer6kqoib0LOfIicSA/640?wx_fmt=png&amp;tp=webp&amp;wxfrom=5&amp;wx_lazy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65100" y="735472"/>
            <a:ext cx="10413302" cy="5021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/>
              <a:t>Statistical </a:t>
            </a:r>
            <a:r>
              <a:rPr lang="en-US" altLang="zh-CN" sz="2400" dirty="0" smtClean="0"/>
              <a:t>approaches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/>
              <a:t>Depth-based Approaches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/>
              <a:t>Deviation-based Approaches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/>
              <a:t>Distance-based Approaches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/>
              <a:t>Density-based Approaches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/>
              <a:t>High dimensional Approaches</a:t>
            </a:r>
          </a:p>
          <a:p>
            <a:pPr>
              <a:lnSpc>
                <a:spcPct val="150000"/>
              </a:lnSpc>
            </a:pPr>
            <a:endParaRPr lang="en-US" altLang="zh-CN" sz="2400" b="1" dirty="0"/>
          </a:p>
        </p:txBody>
      </p:sp>
      <p:sp>
        <p:nvSpPr>
          <p:cNvPr id="4" name="AutoShape 2" descr="è¿éåå¾çæè¿°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0277754" y="479639"/>
            <a:ext cx="1709330" cy="958151"/>
            <a:chOff x="10264691" y="436206"/>
            <a:chExt cx="1709330" cy="958151"/>
          </a:xfrm>
        </p:grpSpPr>
        <p:sp>
          <p:nvSpPr>
            <p:cNvPr id="9" name="文本框 8"/>
            <p:cNvSpPr txBox="1"/>
            <p:nvPr/>
          </p:nvSpPr>
          <p:spPr>
            <a:xfrm>
              <a:off x="10264691" y="819844"/>
              <a:ext cx="1709330" cy="57451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Peking </a:t>
              </a:r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University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1669" y="436206"/>
              <a:ext cx="595373" cy="599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710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65100" y="204049"/>
            <a:ext cx="44285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Outlier detection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" name="AutoShape 2" descr="https://mmbiz.qpic.cn/mmbiz_png/BrrIn2pJxcrWGqKMuu1J865nlicAvEVAnypKfu0YAXMT5qdKyWG6LIn5AQUNAGr2d8BzM7feer6kqoib0LOfIicSA/640?wx_fmt=png&amp;tp=webp&amp;wxfrom=5&amp;wx_lazy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2" descr="è¿éåå¾çæè¿°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5" y="1521514"/>
            <a:ext cx="5379027" cy="396488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65100" y="735472"/>
            <a:ext cx="10413302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 smtClean="0"/>
              <a:t>DBSCAN</a:t>
            </a:r>
            <a:endParaRPr lang="en-US" altLang="zh-CN" sz="2400" b="1" dirty="0"/>
          </a:p>
        </p:txBody>
      </p:sp>
      <p:sp>
        <p:nvSpPr>
          <p:cNvPr id="8" name="矩形 7"/>
          <p:cNvSpPr/>
          <p:nvPr/>
        </p:nvSpPr>
        <p:spPr>
          <a:xfrm>
            <a:off x="5482526" y="1394302"/>
            <a:ext cx="63570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/>
              <a:t>Core point</a:t>
            </a:r>
            <a:r>
              <a:rPr lang="en-US" altLang="zh-CN" sz="2400" dirty="0"/>
              <a:t>: A is a core point if its neighborhood (defined by ɛ) contains at least the same number or more points than the parameter </a:t>
            </a:r>
            <a:r>
              <a:rPr lang="en-US" altLang="zh-CN" sz="2400" dirty="0" smtClean="0"/>
              <a:t>M.</a:t>
            </a:r>
            <a:endParaRPr lang="zh-CN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5482526" y="2733850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b="1" dirty="0"/>
              <a:t>Border point: </a:t>
            </a:r>
            <a:r>
              <a:rPr lang="en-US" altLang="zh-CN" sz="2400" dirty="0"/>
              <a:t>C is a border point that lies in a cluster and its neighborhood does not contain more points than </a:t>
            </a:r>
            <a:r>
              <a:rPr lang="en-US" altLang="zh-CN" sz="2400" dirty="0" smtClean="0"/>
              <a:t>M, </a:t>
            </a:r>
            <a:r>
              <a:rPr lang="en-US" altLang="zh-CN" sz="2400" dirty="0"/>
              <a:t>but it is still ‘density reachable’ by other points in the cluster.</a:t>
            </a:r>
            <a:endParaRPr lang="zh-CN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5482526" y="4442729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b="1" dirty="0"/>
              <a:t>Outlier: </a:t>
            </a:r>
            <a:r>
              <a:rPr lang="en-US" altLang="zh-CN" sz="2400" dirty="0"/>
              <a:t>N is an outlier point that lies in no cluster and it is not ‘density reachable’ nor ‘density connected’ to any other point. Thus this point will have “his own cluster”.</a:t>
            </a:r>
            <a:endParaRPr lang="zh-CN" altLang="en-US" sz="240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10277754" y="479639"/>
            <a:ext cx="1709330" cy="958151"/>
            <a:chOff x="10264691" y="436206"/>
            <a:chExt cx="1709330" cy="958151"/>
          </a:xfrm>
        </p:grpSpPr>
        <p:sp>
          <p:nvSpPr>
            <p:cNvPr id="13" name="文本框 12"/>
            <p:cNvSpPr txBox="1"/>
            <p:nvPr/>
          </p:nvSpPr>
          <p:spPr>
            <a:xfrm>
              <a:off x="10264691" y="819844"/>
              <a:ext cx="1709330" cy="57451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Peking </a:t>
              </a:r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University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1669" y="436206"/>
              <a:ext cx="595373" cy="599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561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65100" y="204049"/>
            <a:ext cx="44285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Outlier detection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" name="AutoShape 2" descr="https://mmbiz.qpic.cn/mmbiz_png/BrrIn2pJxcrWGqKMuu1J865nlicAvEVAnypKfu0YAXMT5qdKyWG6LIn5AQUNAGr2d8BzM7feer6kqoib0LOfIicSA/640?wx_fmt=png&amp;tp=webp&amp;wxfrom=5&amp;wx_lazy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2" descr="è¿éåå¾çæè¿°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65100" y="735472"/>
            <a:ext cx="10413302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Isolation </a:t>
            </a:r>
            <a:r>
              <a:rPr lang="en-US" altLang="zh-CN" sz="2400" b="1" dirty="0" smtClean="0"/>
              <a:t>Forest</a:t>
            </a:r>
            <a:r>
              <a:rPr lang="en-US" altLang="zh-CN" sz="2400" dirty="0" smtClean="0"/>
              <a:t>(ICDM </a:t>
            </a:r>
            <a:r>
              <a:rPr lang="en-US" altLang="zh-CN" sz="2400" dirty="0"/>
              <a:t>Best paper</a:t>
            </a:r>
            <a:r>
              <a:rPr lang="en-US" altLang="zh-CN" sz="2400" dirty="0" smtClean="0"/>
              <a:t>, </a:t>
            </a:r>
            <a:r>
              <a:rPr lang="en-US" altLang="zh-CN" sz="2400" dirty="0"/>
              <a:t>Zhou, Z. </a:t>
            </a:r>
            <a:r>
              <a:rPr lang="en-US" altLang="zh-CN" sz="2400" dirty="0" smtClean="0"/>
              <a:t>H, 2008)</a:t>
            </a:r>
            <a:endParaRPr lang="en-US" altLang="zh-CN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615" y="1394302"/>
            <a:ext cx="5887985" cy="531032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0" y="1394302"/>
            <a:ext cx="5366544" cy="3138064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0277754" y="479639"/>
            <a:ext cx="1709330" cy="958151"/>
            <a:chOff x="10264691" y="436206"/>
            <a:chExt cx="1709330" cy="958151"/>
          </a:xfrm>
        </p:grpSpPr>
        <p:sp>
          <p:nvSpPr>
            <p:cNvPr id="11" name="文本框 10"/>
            <p:cNvSpPr txBox="1"/>
            <p:nvPr/>
          </p:nvSpPr>
          <p:spPr>
            <a:xfrm>
              <a:off x="10264691" y="819844"/>
              <a:ext cx="1709330" cy="57451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Peking </a:t>
              </a:r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University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1669" y="436206"/>
              <a:ext cx="595373" cy="599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924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65100" y="204049"/>
            <a:ext cx="44285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Outlier detection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" name="AutoShape 2" descr="https://mmbiz.qpic.cn/mmbiz_png/BrrIn2pJxcrWGqKMuu1J865nlicAvEVAnypKfu0YAXMT5qdKyWG6LIn5AQUNAGr2d8BzM7feer6kqoib0LOfIicSA/640?wx_fmt=png&amp;tp=webp&amp;wxfrom=5&amp;wx_lazy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2" descr="è¿éåå¾çæè¿°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" y="1443037"/>
            <a:ext cx="11686362" cy="439578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65100" y="735472"/>
            <a:ext cx="10413302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Isolation </a:t>
            </a:r>
            <a:r>
              <a:rPr lang="en-US" altLang="zh-CN" sz="2400" b="1" dirty="0" smtClean="0"/>
              <a:t>Forest</a:t>
            </a:r>
            <a:endParaRPr lang="en-US" altLang="zh-CN" sz="2400" b="1" dirty="0"/>
          </a:p>
        </p:txBody>
      </p:sp>
      <p:grpSp>
        <p:nvGrpSpPr>
          <p:cNvPr id="8" name="组合 7"/>
          <p:cNvGrpSpPr/>
          <p:nvPr/>
        </p:nvGrpSpPr>
        <p:grpSpPr>
          <a:xfrm>
            <a:off x="10277754" y="479639"/>
            <a:ext cx="1709330" cy="958151"/>
            <a:chOff x="10264691" y="436206"/>
            <a:chExt cx="1709330" cy="958151"/>
          </a:xfrm>
        </p:grpSpPr>
        <p:sp>
          <p:nvSpPr>
            <p:cNvPr id="10" name="文本框 9"/>
            <p:cNvSpPr txBox="1"/>
            <p:nvPr/>
          </p:nvSpPr>
          <p:spPr>
            <a:xfrm>
              <a:off x="10264691" y="819844"/>
              <a:ext cx="1709330" cy="57451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Peking </a:t>
              </a:r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University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1669" y="436206"/>
              <a:ext cx="595373" cy="599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136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65100" y="204049"/>
            <a:ext cx="44285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Outlier detection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" name="AutoShape 2" descr="https://mmbiz.qpic.cn/mmbiz_png/BrrIn2pJxcrWGqKMuu1J865nlicAvEVAnypKfu0YAXMT5qdKyWG6LIn5AQUNAGr2d8BzM7feer6kqoib0LOfIicSA/640?wx_fmt=png&amp;tp=webp&amp;wxfrom=5&amp;wx_lazy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2" descr="è¿éåå¾çæè¿°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65100" y="735472"/>
            <a:ext cx="10413302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Isolation Forest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5" y="1533525"/>
            <a:ext cx="5461785" cy="46071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127" y="1676400"/>
            <a:ext cx="5143333" cy="4607129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0277754" y="479639"/>
            <a:ext cx="1709330" cy="958151"/>
            <a:chOff x="10264691" y="436206"/>
            <a:chExt cx="1709330" cy="958151"/>
          </a:xfrm>
        </p:grpSpPr>
        <p:sp>
          <p:nvSpPr>
            <p:cNvPr id="11" name="文本框 10"/>
            <p:cNvSpPr txBox="1"/>
            <p:nvPr/>
          </p:nvSpPr>
          <p:spPr>
            <a:xfrm>
              <a:off x="10264691" y="819844"/>
              <a:ext cx="1709330" cy="57451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Peking </a:t>
              </a:r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University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1669" y="436206"/>
              <a:ext cx="595373" cy="599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954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2641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Concept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425" y="2006744"/>
            <a:ext cx="9353550" cy="33432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3273" y="1055362"/>
            <a:ext cx="965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The data contains </a:t>
            </a:r>
            <a:r>
              <a:rPr lang="en-US" altLang="zh-CN" sz="2400" dirty="0"/>
              <a:t>many more examples of </a:t>
            </a:r>
            <a:r>
              <a:rPr lang="en-US" altLang="zh-CN" sz="2400" dirty="0" smtClean="0"/>
              <a:t>one class </a:t>
            </a:r>
            <a:r>
              <a:rPr lang="en-US" altLang="zh-CN" sz="2400" dirty="0"/>
              <a:t>than the other.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0277754" y="479639"/>
            <a:ext cx="1709330" cy="958151"/>
            <a:chOff x="10264691" y="436206"/>
            <a:chExt cx="1709330" cy="958151"/>
          </a:xfrm>
        </p:grpSpPr>
        <p:sp>
          <p:nvSpPr>
            <p:cNvPr id="7" name="文本框 6"/>
            <p:cNvSpPr txBox="1"/>
            <p:nvPr/>
          </p:nvSpPr>
          <p:spPr>
            <a:xfrm>
              <a:off x="10264691" y="819844"/>
              <a:ext cx="1709330" cy="57451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Peking </a:t>
              </a:r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University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1669" y="436206"/>
              <a:ext cx="595373" cy="599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347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44285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Ensemble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" name="AutoShape 2" descr="https://mmbiz.qpic.cn/mmbiz_png/BrrIn2pJxcrWGqKMuu1J865nlicAvEVAnypKfu0YAXMT5qdKyWG6LIn5AQUNAGr2d8BzM7feer6kqoib0LOfIicSA/640?wx_fmt=png&amp;tp=webp&amp;wxfrom=5&amp;wx_lazy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64" y="1205915"/>
            <a:ext cx="12110436" cy="565208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0277754" y="479639"/>
            <a:ext cx="1709330" cy="958151"/>
            <a:chOff x="10264691" y="436206"/>
            <a:chExt cx="1709330" cy="958151"/>
          </a:xfrm>
        </p:grpSpPr>
        <p:sp>
          <p:nvSpPr>
            <p:cNvPr id="7" name="文本框 6"/>
            <p:cNvSpPr txBox="1"/>
            <p:nvPr/>
          </p:nvSpPr>
          <p:spPr>
            <a:xfrm>
              <a:off x="10264691" y="819844"/>
              <a:ext cx="1709330" cy="57451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Peking </a:t>
              </a:r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University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1669" y="436206"/>
              <a:ext cx="595373" cy="599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9247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44285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Ensemble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" name="AutoShape 2" descr="https://mmbiz.qpic.cn/mmbiz_png/BrrIn2pJxcrWGqKMuu1J865nlicAvEVAnypKfu0YAXMT5qdKyWG6LIn5AQUNAGr2d8BzM7feer6kqoib0LOfIicSA/640?wx_fmt=png&amp;tp=webp&amp;wxfrom=5&amp;wx_lazy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051" y="1518753"/>
            <a:ext cx="4684173" cy="512040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65100" y="735472"/>
            <a:ext cx="10413302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 err="1" smtClean="0"/>
              <a:t>Adacost</a:t>
            </a:r>
            <a:r>
              <a:rPr lang="en-US" altLang="zh-CN" sz="2400" b="1" dirty="0" smtClean="0"/>
              <a:t>(ICML,1999)</a:t>
            </a:r>
            <a:endParaRPr lang="en-US" altLang="zh-CN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6448837" y="2812064"/>
                <a:ext cx="3513654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=−0.5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+0.5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837" y="2812064"/>
                <a:ext cx="3513654" cy="312650"/>
              </a:xfrm>
              <a:prstGeom prst="rect">
                <a:avLst/>
              </a:prstGeom>
              <a:blipFill rotWithShape="0">
                <a:blip r:embed="rId4"/>
                <a:stretch>
                  <a:fillRect l="-1910" r="-1389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6448837" y="4351357"/>
                <a:ext cx="3340530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=0.5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+0.5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837" y="4351357"/>
                <a:ext cx="3340530" cy="312650"/>
              </a:xfrm>
              <a:prstGeom prst="rect">
                <a:avLst/>
              </a:prstGeom>
              <a:blipFill rotWithShape="0">
                <a:blip r:embed="rId5"/>
                <a:stretch>
                  <a:fillRect l="-2007" r="-1460" b="-274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6033224" y="3755642"/>
            <a:ext cx="2701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For majority </a:t>
            </a:r>
            <a:r>
              <a:rPr lang="en-US" altLang="zh-CN" dirty="0"/>
              <a:t>class </a:t>
            </a:r>
            <a:r>
              <a:rPr lang="en-US" altLang="zh-CN" dirty="0" smtClean="0"/>
              <a:t>samples: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033224" y="2124454"/>
            <a:ext cx="2711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For minority </a:t>
            </a:r>
            <a:r>
              <a:rPr lang="en-US" altLang="zh-CN" dirty="0"/>
              <a:t>class </a:t>
            </a:r>
            <a:r>
              <a:rPr lang="en-US" altLang="zh-CN" dirty="0" smtClean="0"/>
              <a:t>samples: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10277754" y="479639"/>
            <a:ext cx="1709330" cy="958151"/>
            <a:chOff x="10264691" y="436206"/>
            <a:chExt cx="1709330" cy="958151"/>
          </a:xfrm>
        </p:grpSpPr>
        <p:sp>
          <p:nvSpPr>
            <p:cNvPr id="12" name="文本框 11"/>
            <p:cNvSpPr txBox="1"/>
            <p:nvPr/>
          </p:nvSpPr>
          <p:spPr>
            <a:xfrm>
              <a:off x="10264691" y="819844"/>
              <a:ext cx="1709330" cy="57451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Peking </a:t>
              </a:r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University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1669" y="436206"/>
              <a:ext cx="595373" cy="599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785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44285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Ensemble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" name="AutoShape 2" descr="https://mmbiz.qpic.cn/mmbiz_png/BrrIn2pJxcrWGqKMuu1J865nlicAvEVAnypKfu0YAXMT5qdKyWG6LIn5AQUNAGr2d8BzM7feer6kqoib0LOfIicSA/640?wx_fmt=png&amp;tp=webp&amp;wxfrom=5&amp;wx_lazy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74625" y="652463"/>
            <a:ext cx="10413302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 smtClean="0"/>
              <a:t>Easy ensemble(</a:t>
            </a:r>
            <a:r>
              <a:rPr lang="en-US" altLang="zh-CN" sz="2400" dirty="0"/>
              <a:t>IEEE Transactions on Systems, Zhou Z </a:t>
            </a:r>
            <a:r>
              <a:rPr lang="en-US" altLang="zh-CN" sz="2400" dirty="0" smtClean="0"/>
              <a:t>H, 2009</a:t>
            </a:r>
            <a:r>
              <a:rPr lang="en-US" altLang="zh-CN" sz="2400" b="1" dirty="0" smtClean="0"/>
              <a:t>)</a:t>
            </a:r>
          </a:p>
        </p:txBody>
      </p:sp>
      <p:sp>
        <p:nvSpPr>
          <p:cNvPr id="4" name="AutoShape 2" descr="è¿éåå¾çæè¿°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5" y="1241535"/>
            <a:ext cx="5158077" cy="560977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155343" y="1673335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The points obtained by random sampling are not representative</a:t>
            </a:r>
            <a:r>
              <a:rPr lang="en-US" altLang="zh-CN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The performance of each classifier is the same, which is an unreasonable assumption</a:t>
            </a:r>
            <a:r>
              <a:rPr lang="en-US" altLang="zh-CN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Each time we use the same </a:t>
            </a:r>
            <a:r>
              <a:rPr lang="en-US" altLang="zh-CN" dirty="0" smtClean="0"/>
              <a:t>minority class examples, which may cause overfitting.</a:t>
            </a:r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10277754" y="479639"/>
            <a:ext cx="1709330" cy="958151"/>
            <a:chOff x="10264691" y="436206"/>
            <a:chExt cx="1709330" cy="958151"/>
          </a:xfrm>
        </p:grpSpPr>
        <p:sp>
          <p:nvSpPr>
            <p:cNvPr id="10" name="文本框 9"/>
            <p:cNvSpPr txBox="1"/>
            <p:nvPr/>
          </p:nvSpPr>
          <p:spPr>
            <a:xfrm>
              <a:off x="10264691" y="819844"/>
              <a:ext cx="1709330" cy="57451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Peking </a:t>
              </a:r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University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1669" y="436206"/>
              <a:ext cx="595373" cy="599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866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44285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Ensemble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" name="AutoShape 2" descr="https://mmbiz.qpic.cn/mmbiz_png/BrrIn2pJxcrWGqKMuu1J865nlicAvEVAnypKfu0YAXMT5qdKyWG6LIn5AQUNAGr2d8BzM7feer6kqoib0LOfIicSA/640?wx_fmt=png&amp;tp=webp&amp;wxfrom=5&amp;wx_lazy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74625" y="652463"/>
            <a:ext cx="10413302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 smtClean="0"/>
              <a:t>Easy ensemble</a:t>
            </a:r>
          </a:p>
        </p:txBody>
      </p:sp>
      <p:sp>
        <p:nvSpPr>
          <p:cNvPr id="4" name="AutoShape 2" descr="è¿éåå¾çæè¿°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40" y="895054"/>
            <a:ext cx="9657349" cy="577839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0277754" y="479639"/>
            <a:ext cx="1709330" cy="958151"/>
            <a:chOff x="10264691" y="436206"/>
            <a:chExt cx="1709330" cy="958151"/>
          </a:xfrm>
        </p:grpSpPr>
        <p:sp>
          <p:nvSpPr>
            <p:cNvPr id="9" name="文本框 8"/>
            <p:cNvSpPr txBox="1"/>
            <p:nvPr/>
          </p:nvSpPr>
          <p:spPr>
            <a:xfrm>
              <a:off x="10264691" y="819844"/>
              <a:ext cx="1709330" cy="57451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Peking </a:t>
              </a:r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University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1669" y="436206"/>
              <a:ext cx="595373" cy="599566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/>
        </p:nvGrpSpPr>
        <p:grpSpPr>
          <a:xfrm>
            <a:off x="10430154" y="632039"/>
            <a:ext cx="1709330" cy="958151"/>
            <a:chOff x="10264691" y="436206"/>
            <a:chExt cx="1709330" cy="958151"/>
          </a:xfrm>
        </p:grpSpPr>
        <p:sp>
          <p:nvSpPr>
            <p:cNvPr id="12" name="文本框 11"/>
            <p:cNvSpPr txBox="1"/>
            <p:nvPr/>
          </p:nvSpPr>
          <p:spPr>
            <a:xfrm>
              <a:off x="10264691" y="819844"/>
              <a:ext cx="1709330" cy="57451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Peking </a:t>
              </a:r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University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1669" y="436206"/>
              <a:ext cx="595373" cy="599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322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44285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Ensemble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" name="AutoShape 2" descr="https://mmbiz.qpic.cn/mmbiz_png/BrrIn2pJxcrWGqKMuu1J865nlicAvEVAnypKfu0YAXMT5qdKyWG6LIn5AQUNAGr2d8BzM7feer6kqoib0LOfIicSA/640?wx_fmt=png&amp;tp=webp&amp;wxfrom=5&amp;wx_lazy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74625" y="652463"/>
            <a:ext cx="10413302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balance </a:t>
            </a:r>
            <a:r>
              <a:rPr lang="en-US" altLang="zh-CN" sz="2400" b="1" dirty="0" smtClean="0"/>
              <a:t>cascade (</a:t>
            </a:r>
            <a:r>
              <a:rPr lang="en-US" altLang="zh-CN" sz="2400" dirty="0"/>
              <a:t>IEEE Transactions on Systems, Zhou Z H, 2009</a:t>
            </a:r>
            <a:r>
              <a:rPr lang="en-US" altLang="zh-CN" sz="2400" b="1" dirty="0"/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400" b="1" dirty="0" smtClean="0"/>
          </a:p>
        </p:txBody>
      </p:sp>
      <p:sp>
        <p:nvSpPr>
          <p:cNvPr id="4" name="AutoShape 2" descr="è¿éåå¾çæè¿°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è¿éåå¾çæè¿°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4" descr="è¿éåå¾çæè¿°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91" y="1297251"/>
            <a:ext cx="4156811" cy="536156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007566" y="3885695"/>
            <a:ext cx="44634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After T-1 epochs, the number of  majority class samples is</a:t>
            </a:r>
            <a:endParaRPr lang="zh-CN" altLang="en-US" sz="28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968" y="5001643"/>
            <a:ext cx="2628900" cy="53340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0277754" y="479639"/>
            <a:ext cx="1709330" cy="958151"/>
            <a:chOff x="10264691" y="436206"/>
            <a:chExt cx="1709330" cy="958151"/>
          </a:xfrm>
        </p:grpSpPr>
        <p:sp>
          <p:nvSpPr>
            <p:cNvPr id="16" name="文本框 15"/>
            <p:cNvSpPr txBox="1"/>
            <p:nvPr/>
          </p:nvSpPr>
          <p:spPr>
            <a:xfrm>
              <a:off x="10264691" y="819844"/>
              <a:ext cx="1709330" cy="57451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Peking </a:t>
              </a:r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University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1669" y="436206"/>
              <a:ext cx="595373" cy="599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403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2641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4625" y="682625"/>
            <a:ext cx="1131454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/>
              <a:t>There exist many domains that do not have a balanced </a:t>
            </a:r>
            <a:r>
              <a:rPr lang="en-US" altLang="zh-CN" sz="2400" dirty="0" smtClean="0"/>
              <a:t>data set.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/>
              <a:t>There are a lot of problems where the most </a:t>
            </a:r>
            <a:r>
              <a:rPr lang="en-US" altLang="zh-CN" sz="2400" dirty="0" smtClean="0"/>
              <a:t>important knowledge </a:t>
            </a:r>
            <a:r>
              <a:rPr lang="en-US" altLang="zh-CN" sz="2400" dirty="0"/>
              <a:t>usually resides in the minority </a:t>
            </a:r>
            <a:r>
              <a:rPr lang="en-US" altLang="zh-CN" sz="2400" dirty="0" smtClean="0"/>
              <a:t>class.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CTR estimation,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Anti </a:t>
            </a:r>
            <a:r>
              <a:rPr lang="en-US" altLang="zh-CN" sz="2400" dirty="0"/>
              <a:t>fraud </a:t>
            </a:r>
            <a:r>
              <a:rPr lang="en-US" altLang="zh-CN" sz="2400" dirty="0" smtClean="0"/>
              <a:t>identification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 smtClean="0"/>
              <a:t>Most ML algorithms are designed </a:t>
            </a:r>
            <a:r>
              <a:rPr lang="en-US" altLang="zh-CN" sz="2400" dirty="0"/>
              <a:t>to optimize </a:t>
            </a:r>
            <a:r>
              <a:rPr lang="en-US" altLang="zh-CN" sz="2400" dirty="0" smtClean="0"/>
              <a:t>overall accuracy without </a:t>
            </a:r>
            <a:r>
              <a:rPr lang="en-US" altLang="zh-CN" sz="2400" dirty="0"/>
              <a:t>taking into account </a:t>
            </a:r>
            <a:r>
              <a:rPr lang="en-US" altLang="zh-CN" sz="2400" dirty="0" smtClean="0"/>
              <a:t>the relative </a:t>
            </a:r>
            <a:r>
              <a:rPr lang="en-US" altLang="zh-CN" sz="2400" dirty="0"/>
              <a:t>distribution of each class.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0277754" y="479639"/>
            <a:ext cx="1709330" cy="958151"/>
            <a:chOff x="10264691" y="436206"/>
            <a:chExt cx="1709330" cy="958151"/>
          </a:xfrm>
        </p:grpSpPr>
        <p:sp>
          <p:nvSpPr>
            <p:cNvPr id="6" name="文本框 5"/>
            <p:cNvSpPr txBox="1"/>
            <p:nvPr/>
          </p:nvSpPr>
          <p:spPr>
            <a:xfrm>
              <a:off x="10264691" y="819844"/>
              <a:ext cx="1709330" cy="57451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Peking </a:t>
              </a:r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University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1669" y="436206"/>
              <a:ext cx="595373" cy="599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296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2641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Problem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419" y="682625"/>
            <a:ext cx="9853612" cy="368813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63631" y="4370759"/>
            <a:ext cx="1034314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Majority classes overlaps </a:t>
            </a:r>
            <a:r>
              <a:rPr lang="en-US" altLang="zh-CN" sz="2400" b="1" dirty="0" smtClean="0"/>
              <a:t>the minority </a:t>
            </a:r>
            <a:r>
              <a:rPr lang="en-US" altLang="zh-CN" sz="2400" b="1" dirty="0"/>
              <a:t>class</a:t>
            </a:r>
            <a:r>
              <a:rPr lang="en-US" altLang="zh-CN" sz="2400" b="1" dirty="0" smtClean="0"/>
              <a:t>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Ambiguous boundary </a:t>
            </a:r>
            <a:r>
              <a:rPr lang="en-US" altLang="zh-CN" sz="2400" dirty="0" smtClean="0"/>
              <a:t>between classes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Influence </a:t>
            </a:r>
            <a:r>
              <a:rPr lang="en-US" altLang="zh-CN" sz="2400" dirty="0"/>
              <a:t>o of 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noisy </a:t>
            </a:r>
            <a:r>
              <a:rPr lang="en-US" altLang="zh-CN" sz="2400" dirty="0" smtClean="0"/>
              <a:t> examples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The optimization </a:t>
            </a:r>
            <a:r>
              <a:rPr lang="en-US" altLang="zh-CN" sz="2400" dirty="0" smtClean="0"/>
              <a:t>goal of standard </a:t>
            </a:r>
            <a:r>
              <a:rPr lang="en-US" altLang="zh-CN" sz="2400" dirty="0"/>
              <a:t>learners is </a:t>
            </a:r>
            <a:r>
              <a:rPr lang="en-US" altLang="zh-CN" sz="2400" dirty="0" smtClean="0"/>
              <a:t>generally the </a:t>
            </a:r>
            <a:r>
              <a:rPr lang="en-US" altLang="zh-CN" sz="2400" dirty="0"/>
              <a:t>accuracy rate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endParaRPr lang="en-US" altLang="zh-CN" sz="2400" b="1" dirty="0"/>
          </a:p>
        </p:txBody>
      </p:sp>
      <p:grpSp>
        <p:nvGrpSpPr>
          <p:cNvPr id="6" name="组合 5"/>
          <p:cNvGrpSpPr/>
          <p:nvPr/>
        </p:nvGrpSpPr>
        <p:grpSpPr>
          <a:xfrm>
            <a:off x="10277754" y="479639"/>
            <a:ext cx="1709330" cy="958151"/>
            <a:chOff x="10264691" y="436206"/>
            <a:chExt cx="1709330" cy="958151"/>
          </a:xfrm>
        </p:grpSpPr>
        <p:sp>
          <p:nvSpPr>
            <p:cNvPr id="7" name="文本框 6"/>
            <p:cNvSpPr txBox="1"/>
            <p:nvPr/>
          </p:nvSpPr>
          <p:spPr>
            <a:xfrm>
              <a:off x="10264691" y="819844"/>
              <a:ext cx="1709330" cy="57451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Peking </a:t>
              </a:r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University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1669" y="436206"/>
              <a:ext cx="595373" cy="599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583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2641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Problem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4625" y="682625"/>
            <a:ext cx="1131454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 smtClean="0"/>
              <a:t>Standard </a:t>
            </a:r>
            <a:r>
              <a:rPr lang="en-US" altLang="zh-CN" sz="2400" dirty="0"/>
              <a:t>learners </a:t>
            </a:r>
            <a:r>
              <a:rPr lang="en-US" altLang="zh-CN" sz="2400" dirty="0" smtClean="0"/>
              <a:t>are often biased towards the majority class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Examples </a:t>
            </a:r>
            <a:r>
              <a:rPr lang="en-US" altLang="zh-CN" sz="2400" dirty="0"/>
              <a:t>from the minority class tend to be misclassified</a:t>
            </a:r>
            <a:endParaRPr lang="en-US" altLang="zh-CN" sz="24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 smtClean="0"/>
              <a:t>The classifiers tend to </a:t>
            </a:r>
            <a:r>
              <a:rPr lang="en-US" altLang="zh-CN" sz="2400" dirty="0"/>
              <a:t>ignore </a:t>
            </a:r>
            <a:r>
              <a:rPr lang="en-US" altLang="zh-CN" sz="2400" dirty="0" smtClean="0"/>
              <a:t>small  </a:t>
            </a:r>
            <a:r>
              <a:rPr lang="en-US" altLang="zh-CN" sz="2400" dirty="0"/>
              <a:t>classes while </a:t>
            </a:r>
            <a:r>
              <a:rPr lang="en-US" altLang="zh-CN" sz="2400" dirty="0" smtClean="0"/>
              <a:t>concentrating </a:t>
            </a:r>
            <a:r>
              <a:rPr lang="en-US" altLang="zh-CN" sz="2400" dirty="0"/>
              <a:t>on classifying the large ones accurately</a:t>
            </a:r>
            <a:r>
              <a:rPr lang="en-US" altLang="zh-CN" sz="2400" dirty="0" smtClean="0"/>
              <a:t>.</a:t>
            </a:r>
            <a:endParaRPr lang="en-US" altLang="zh-CN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445" y="3233882"/>
            <a:ext cx="6100656" cy="195695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02572" y="5433769"/>
            <a:ext cx="955040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If we predict all the data as a positive </a:t>
            </a:r>
            <a:r>
              <a:rPr lang="en-US" altLang="zh-CN" dirty="0" smtClean="0"/>
              <a:t>class, the overall accuracy is as high as 99%, but the </a:t>
            </a:r>
            <a:r>
              <a:rPr lang="en-US" altLang="zh-CN" dirty="0" err="1" smtClean="0"/>
              <a:t>auc</a:t>
            </a:r>
            <a:r>
              <a:rPr lang="en-US" altLang="zh-CN" dirty="0" smtClean="0"/>
              <a:t> is 50%</a:t>
            </a:r>
            <a:endParaRPr lang="en-US" altLang="zh-CN" dirty="0"/>
          </a:p>
        </p:txBody>
      </p:sp>
      <p:grpSp>
        <p:nvGrpSpPr>
          <p:cNvPr id="7" name="组合 6"/>
          <p:cNvGrpSpPr/>
          <p:nvPr/>
        </p:nvGrpSpPr>
        <p:grpSpPr>
          <a:xfrm>
            <a:off x="10277754" y="479639"/>
            <a:ext cx="1709330" cy="958151"/>
            <a:chOff x="10264691" y="436206"/>
            <a:chExt cx="1709330" cy="958151"/>
          </a:xfrm>
        </p:grpSpPr>
        <p:sp>
          <p:nvSpPr>
            <p:cNvPr id="8" name="文本框 7"/>
            <p:cNvSpPr txBox="1"/>
            <p:nvPr/>
          </p:nvSpPr>
          <p:spPr>
            <a:xfrm>
              <a:off x="10264691" y="819844"/>
              <a:ext cx="1709330" cy="57451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Peking </a:t>
              </a:r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University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1669" y="436206"/>
              <a:ext cx="595373" cy="599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450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2641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Evaluation</a:t>
            </a: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1026" name="Picture 2" descr="FPRåTPRå®ä¹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4" y="846282"/>
            <a:ext cx="10665692" cy="5332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10277754" y="479639"/>
            <a:ext cx="1709330" cy="958151"/>
            <a:chOff x="10264691" y="436206"/>
            <a:chExt cx="1709330" cy="958151"/>
          </a:xfrm>
        </p:grpSpPr>
        <p:sp>
          <p:nvSpPr>
            <p:cNvPr id="6" name="文本框 5"/>
            <p:cNvSpPr txBox="1"/>
            <p:nvPr/>
          </p:nvSpPr>
          <p:spPr>
            <a:xfrm>
              <a:off x="10264691" y="819844"/>
              <a:ext cx="1709330" cy="57451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Peking </a:t>
              </a:r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University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1669" y="436206"/>
              <a:ext cx="595373" cy="599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532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æç§æ¦çæåº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39" y="1804625"/>
            <a:ext cx="4231224" cy="365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2641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Evaluation</a:t>
            </a:r>
          </a:p>
        </p:txBody>
      </p:sp>
      <p:pic>
        <p:nvPicPr>
          <p:cNvPr id="2052" name="Picture 4" descr="ROCæ²çº¿ä¸¾ä¾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294" y="632048"/>
            <a:ext cx="5495873" cy="482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61818" y="5655071"/>
            <a:ext cx="4103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The probability of each sample being predicted as a positive sample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8345054" y="5793570"/>
            <a:ext cx="4103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The </a:t>
            </a:r>
            <a:r>
              <a:rPr lang="en-US" altLang="zh-CN" dirty="0" smtClean="0"/>
              <a:t>ROC curve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890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8772" y="107723"/>
            <a:ext cx="86392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/>
              <a:t>Strategies to deal with imbalanced data sets</a:t>
            </a:r>
          </a:p>
        </p:txBody>
      </p:sp>
      <p:sp>
        <p:nvSpPr>
          <p:cNvPr id="3" name="矩形 2"/>
          <p:cNvSpPr/>
          <p:nvPr/>
        </p:nvSpPr>
        <p:spPr>
          <a:xfrm>
            <a:off x="283563" y="754054"/>
            <a:ext cx="710668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 smtClean="0"/>
              <a:t>Under sampling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/>
              <a:t>Over </a:t>
            </a:r>
            <a:r>
              <a:rPr lang="en-US" altLang="zh-CN" sz="2400" dirty="0" smtClean="0"/>
              <a:t>sampling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 smtClean="0"/>
              <a:t>Cost –sensitive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 smtClean="0"/>
              <a:t>Outlier detection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Ensemble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0277754" y="479639"/>
            <a:ext cx="1709330" cy="958151"/>
            <a:chOff x="10264691" y="436206"/>
            <a:chExt cx="1709330" cy="958151"/>
          </a:xfrm>
        </p:grpSpPr>
        <p:sp>
          <p:nvSpPr>
            <p:cNvPr id="5" name="文本框 4"/>
            <p:cNvSpPr txBox="1"/>
            <p:nvPr/>
          </p:nvSpPr>
          <p:spPr>
            <a:xfrm>
              <a:off x="10264691" y="819844"/>
              <a:ext cx="1709330" cy="57451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Peking </a:t>
              </a:r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University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1669" y="436206"/>
              <a:ext cx="595373" cy="599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499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74638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Under sampling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4625" y="895054"/>
            <a:ext cx="6811119" cy="6924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 err="1"/>
              <a:t>Tomek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Links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 smtClean="0"/>
              <a:t>1NN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NearMiss-1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 smtClean="0"/>
              <a:t>NearMiss-2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 smtClean="0"/>
              <a:t>NearMiss-3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 smtClean="0"/>
              <a:t>NCL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 smtClean="0"/>
              <a:t>Random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/>
          </a:p>
          <a:p>
            <a:pPr lvl="1">
              <a:lnSpc>
                <a:spcPct val="150000"/>
              </a:lnSpc>
            </a:pPr>
            <a:endParaRPr lang="en-US" altLang="zh-CN" sz="2400" dirty="0"/>
          </a:p>
        </p:txBody>
      </p:sp>
      <p:sp>
        <p:nvSpPr>
          <p:cNvPr id="5" name="AutoShape 2" descr="https://mmbiz.qpic.cn/mmbiz_png/BrrIn2pJxcrWGqKMuu1J865nlicAvEVAnAuh5hdvN530qdxYLCFV7mdB0rqSVHHsC2ibAeozvY78yVY7Ph6pNzNA/640?wx_fmt=png&amp;tp=webp&amp;wxfrom=5&amp;wx_lazy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https://mmbiz.qpic.cn/mmbiz_png/BrrIn2pJxcrWGqKMuu1J865nlicAvEVAnAuh5hdvN530qdxYLCFV7mdB0rqSVHHsC2ibAeozvY78yVY7Ph6pNzNA/640?wx_fmt=png&amp;tp=webp&amp;wxfrom=5&amp;wx_lazy=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0277754" y="479639"/>
            <a:ext cx="1709330" cy="958151"/>
            <a:chOff x="10264691" y="436206"/>
            <a:chExt cx="1709330" cy="958151"/>
          </a:xfrm>
        </p:grpSpPr>
        <p:sp>
          <p:nvSpPr>
            <p:cNvPr id="9" name="文本框 8"/>
            <p:cNvSpPr txBox="1"/>
            <p:nvPr/>
          </p:nvSpPr>
          <p:spPr>
            <a:xfrm>
              <a:off x="10264691" y="819844"/>
              <a:ext cx="1709330" cy="57451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Peking </a:t>
              </a:r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University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1669" y="436206"/>
              <a:ext cx="595373" cy="599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672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22501</TotalTime>
  <Words>714</Words>
  <Application>Microsoft Office PowerPoint</Application>
  <PresentationFormat>宽屏</PresentationFormat>
  <Paragraphs>198</Paragraphs>
  <Slides>24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5" baseType="lpstr">
      <vt:lpstr>汉仪劲楷简</vt:lpstr>
      <vt:lpstr>宋体</vt:lpstr>
      <vt:lpstr>微软雅黑</vt:lpstr>
      <vt:lpstr>Arial</vt:lpstr>
      <vt:lpstr>Calibri</vt:lpstr>
      <vt:lpstr>Calibri Light</vt:lpstr>
      <vt:lpstr>Cambria Math</vt:lpstr>
      <vt:lpstr>Candara</vt:lpstr>
      <vt:lpstr>Segoe UI Semilight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张文涛</dc:creator>
  <cp:lastModifiedBy>张 文涛</cp:lastModifiedBy>
  <cp:revision>449</cp:revision>
  <dcterms:created xsi:type="dcterms:W3CDTF">2018-01-12T02:28:06Z</dcterms:created>
  <dcterms:modified xsi:type="dcterms:W3CDTF">2018-11-26T06:26:14Z</dcterms:modified>
</cp:coreProperties>
</file>